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548680"/>
            <a:ext cx="5626237" cy="13681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/>
            </a:r>
            <a:br>
              <a:rPr lang="en-US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/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2800" dirty="0" smtClean="0">
                <a:latin typeface="Arial Narrow" pitchFamily="34" charset="0"/>
              </a:rPr>
              <a:t> </a:t>
            </a:r>
            <a:r>
              <a:rPr lang="uk-UA" sz="1600" dirty="0" smtClean="0">
                <a:latin typeface="Arial Narrow" pitchFamily="34" charset="0"/>
              </a:rPr>
              <a:t>Херсонський державний університет</a:t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>Факультет іноземної філології</a:t>
            </a:r>
            <a:br>
              <a:rPr lang="uk-UA" sz="1600" dirty="0" smtClean="0">
                <a:latin typeface="Arial Narrow" pitchFamily="34" charset="0"/>
              </a:rPr>
            </a:br>
            <a:r>
              <a:rPr lang="uk-UA" sz="1600" dirty="0" smtClean="0">
                <a:latin typeface="Arial Narrow" pitchFamily="34" charset="0"/>
              </a:rPr>
              <a:t>кафедра німецької та романської філології </a:t>
            </a:r>
            <a:r>
              <a:rPr lang="uk-UA" sz="1600" dirty="0">
                <a:latin typeface="Arial Narrow" pitchFamily="34" charset="0"/>
              </a:rPr>
              <a:t/>
            </a:r>
            <a:br>
              <a:rPr lang="uk-UA" sz="1600" dirty="0">
                <a:latin typeface="Arial Narrow" pitchFamily="34" charset="0"/>
              </a:rPr>
            </a:br>
            <a:endParaRPr lang="uk-UA" sz="16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2492896"/>
            <a:ext cx="5616624" cy="31683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uk-UA" sz="2400" dirty="0" smtClean="0">
              <a:latin typeface="Arial Narrow" pitchFamily="34" charset="0"/>
            </a:endParaRPr>
          </a:p>
          <a:p>
            <a:pPr algn="ctr"/>
            <a:r>
              <a:rPr lang="uk-UA" sz="1400" dirty="0" smtClean="0">
                <a:latin typeface="Arial Narrow" pitchFamily="34" charset="0"/>
              </a:rPr>
              <a:t>Вибіркова компонента</a:t>
            </a:r>
          </a:p>
          <a:p>
            <a:pPr algn="ctr"/>
            <a:r>
              <a:rPr lang="uk-UA" sz="1400" dirty="0" err="1" smtClean="0">
                <a:latin typeface="Arial Narrow" pitchFamily="34" charset="0"/>
              </a:rPr>
              <a:t>“Історія</a:t>
            </a:r>
            <a:r>
              <a:rPr lang="uk-UA" sz="1400" dirty="0" smtClean="0">
                <a:latin typeface="Arial Narrow" pitchFamily="34" charset="0"/>
              </a:rPr>
              <a:t> німецької </a:t>
            </a:r>
            <a:r>
              <a:rPr lang="uk-UA" sz="1400" dirty="0" err="1" smtClean="0">
                <a:latin typeface="Arial Narrow" pitchFamily="34" charset="0"/>
              </a:rPr>
              <a:t>мови”</a:t>
            </a:r>
            <a:endParaRPr lang="uk-UA" sz="1400" dirty="0" smtClean="0">
              <a:latin typeface="Arial Narrow" pitchFamily="34" charset="0"/>
            </a:endParaRPr>
          </a:p>
          <a:p>
            <a:pPr algn="ctr"/>
            <a:endParaRPr lang="uk-UA" sz="1400" dirty="0" smtClean="0">
              <a:latin typeface="Arial Narrow" pitchFamily="34" charset="0"/>
            </a:endParaRPr>
          </a:p>
          <a:p>
            <a:r>
              <a:rPr lang="uk-UA" sz="1400" dirty="0" smtClean="0">
                <a:latin typeface="Arial Narrow" pitchFamily="34" charset="0"/>
              </a:rPr>
              <a:t>Освітня програма </a:t>
            </a:r>
            <a:r>
              <a:rPr lang="uk-UA" sz="1400" dirty="0" err="1" smtClean="0">
                <a:latin typeface="Arial Narrow" pitchFamily="34" charset="0"/>
              </a:rPr>
              <a:t>“Середня</a:t>
            </a:r>
            <a:r>
              <a:rPr lang="uk-UA" sz="1400" dirty="0" smtClean="0">
                <a:latin typeface="Arial Narrow" pitchFamily="34" charset="0"/>
              </a:rPr>
              <a:t> освіта (Мова і література німецька)</a:t>
            </a:r>
          </a:p>
          <a:p>
            <a:r>
              <a:rPr lang="uk-UA" sz="1400" dirty="0" smtClean="0">
                <a:latin typeface="Arial Narrow" pitchFamily="34" charset="0"/>
              </a:rPr>
              <a:t>СВО </a:t>
            </a:r>
            <a:r>
              <a:rPr lang="uk-UA" sz="1400" dirty="0" err="1" smtClean="0">
                <a:latin typeface="Arial Narrow" pitchFamily="34" charset="0"/>
              </a:rPr>
              <a:t>“Бакалавр”</a:t>
            </a:r>
            <a:endParaRPr lang="uk-UA" sz="1400" dirty="0" smtClean="0">
              <a:latin typeface="Arial Narrow" pitchFamily="34" charset="0"/>
            </a:endParaRPr>
          </a:p>
          <a:p>
            <a:r>
              <a:rPr lang="uk-UA" sz="1400" dirty="0" smtClean="0">
                <a:latin typeface="Arial Narrow" pitchFamily="34" charset="0"/>
              </a:rPr>
              <a:t>Спеціальність  014.02 Середня освіта (Мова і література німецька)</a:t>
            </a:r>
          </a:p>
          <a:p>
            <a:r>
              <a:rPr lang="uk-UA" sz="1400" dirty="0" smtClean="0">
                <a:latin typeface="Arial Narrow" pitchFamily="34" charset="0"/>
              </a:rPr>
              <a:t>Семестр ІІ</a:t>
            </a:r>
          </a:p>
          <a:p>
            <a:r>
              <a:rPr lang="uk-UA" sz="1400" dirty="0" smtClean="0">
                <a:latin typeface="Arial Narrow" pitchFamily="34" charset="0"/>
              </a:rPr>
              <a:t>Група  291</a:t>
            </a:r>
          </a:p>
          <a:p>
            <a:r>
              <a:rPr lang="uk-UA" sz="1400" dirty="0" smtClean="0">
                <a:latin typeface="Arial Narrow" pitchFamily="34" charset="0"/>
              </a:rPr>
              <a:t>Навчальний рік  2020-2021</a:t>
            </a:r>
            <a:endParaRPr lang="uk-UA" sz="1400" dirty="0" smtClean="0">
              <a:latin typeface="Arial Narrow" pitchFamily="34" charset="0"/>
            </a:endParaRPr>
          </a:p>
        </p:txBody>
      </p:sp>
      <p:pic>
        <p:nvPicPr>
          <p:cNvPr id="4" name="Picture 2" descr="C:\Program Files\Microsoft Office\MEDIA\CAGCAT10\j0217698.wmf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45183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2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052736"/>
            <a:ext cx="5410213" cy="9877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Arial Narrow" pitchFamily="34" charset="0"/>
              </a:rPr>
              <a:t>Завдання курсу:</a:t>
            </a:r>
            <a:endParaRPr lang="uk-UA" sz="28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984776" cy="2785864"/>
          </a:xfrm>
        </p:spPr>
        <p:txBody>
          <a:bodyPr/>
          <a:lstStyle/>
          <a:p>
            <a:pPr algn="l"/>
            <a:r>
              <a:rPr lang="uk-UA" dirty="0" smtClean="0"/>
              <a:t>-</a:t>
            </a:r>
            <a:r>
              <a:rPr lang="uk-UA" sz="2400" dirty="0" smtClean="0">
                <a:latin typeface="Arial Narrow" pitchFamily="34" charset="0"/>
              </a:rPr>
              <a:t> пояснити сучасний стан німецької мови;</a:t>
            </a:r>
          </a:p>
          <a:p>
            <a:pPr algn="l"/>
            <a:r>
              <a:rPr lang="uk-UA" sz="2400" dirty="0" smtClean="0">
                <a:latin typeface="Arial Narrow" pitchFamily="34" charset="0"/>
              </a:rPr>
              <a:t>- поповнити й розширити знання  в галузі фонетики, </a:t>
            </a:r>
            <a:r>
              <a:rPr lang="uk-UA" sz="2400" dirty="0">
                <a:latin typeface="Arial Narrow" pitchFamily="34" charset="0"/>
              </a:rPr>
              <a:t>м</a:t>
            </a:r>
            <a:r>
              <a:rPr lang="uk-UA" sz="2400" dirty="0" smtClean="0">
                <a:latin typeface="Arial Narrow" pitchFamily="34" charset="0"/>
              </a:rPr>
              <a:t>орфології, синтаксису, лексики;</a:t>
            </a:r>
          </a:p>
          <a:p>
            <a:pPr algn="l"/>
            <a:r>
              <a:rPr lang="uk-UA" sz="2400" dirty="0" smtClean="0">
                <a:latin typeface="Arial Narrow" pitchFamily="34" charset="0"/>
              </a:rPr>
              <a:t>- навчити читати й розуміти  німецькомовні тексти , написані сотні/тисячі років тому</a:t>
            </a:r>
            <a:endParaRPr lang="uk-UA" dirty="0"/>
          </a:p>
        </p:txBody>
      </p:sp>
      <p:pic>
        <p:nvPicPr>
          <p:cNvPr id="4" name="Picture 2" descr="C:\Program Files\Microsoft Office\MEDIA\CAGCAT10\j0217698.wmf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74263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019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692697"/>
            <a:ext cx="5472608" cy="9361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Arial Narrow" pitchFamily="34" charset="0"/>
              </a:rPr>
              <a:t>Методологія курсу</a:t>
            </a:r>
            <a:endParaRPr lang="uk-UA" sz="28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7004002" cy="3816424"/>
          </a:xfrm>
        </p:spPr>
        <p:txBody>
          <a:bodyPr>
            <a:normAutofit/>
          </a:bodyPr>
          <a:lstStyle/>
          <a:p>
            <a:pPr algn="just"/>
            <a:endParaRPr lang="uk-UA" sz="2400" dirty="0" smtClean="0">
              <a:latin typeface="Arial Narrow" pitchFamily="34" charset="0"/>
            </a:endParaRPr>
          </a:p>
          <a:p>
            <a:pPr algn="just"/>
            <a:r>
              <a:rPr lang="uk-UA" sz="2400" dirty="0" smtClean="0">
                <a:latin typeface="Arial Narrow" pitchFamily="34" charset="0"/>
              </a:rPr>
              <a:t>За основу курсу буде взято  сучасні підручники, в яких викладено основні етапи розвитку фонетичної й граматичної будови німецької мови, зміни її лексичного складу й словотворчих засобів. Обов'язковим є врахування відомостей про давніх германців, основних історичних подій та мови літератури.</a:t>
            </a:r>
            <a:endParaRPr lang="uk-UA" sz="2400" dirty="0">
              <a:latin typeface="Arial Narrow" pitchFamily="34" charset="0"/>
            </a:endParaRPr>
          </a:p>
        </p:txBody>
      </p:sp>
      <p:pic>
        <p:nvPicPr>
          <p:cNvPr id="4" name="Picture 2" descr="C:\Program Files\Microsoft Office\MEDIA\CAGCAT10\j0217698.wmf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25144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353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052737"/>
            <a:ext cx="5400600" cy="122413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Arial Narrow" pitchFamily="34" charset="0"/>
              </a:rPr>
              <a:t>Методи навчання</a:t>
            </a:r>
            <a:endParaRPr lang="uk-UA" sz="28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2792152"/>
            <a:ext cx="4680520" cy="2857872"/>
          </a:xfrm>
        </p:spPr>
        <p:txBody>
          <a:bodyPr>
            <a:normAutofit fontScale="92500" lnSpcReduction="20000"/>
          </a:bodyPr>
          <a:lstStyle/>
          <a:p>
            <a:pPr marL="457200" indent="-457200" algn="just" fontAlgn="t">
              <a:buFontTx/>
              <a:buChar char="-"/>
            </a:pPr>
            <a:r>
              <a:rPr lang="ru-RU" sz="2400" dirty="0" err="1" smtClean="0">
                <a:latin typeface="Arial Narrow" pitchFamily="34" charset="0"/>
              </a:rPr>
              <a:t>пояснення</a:t>
            </a:r>
            <a:r>
              <a:rPr lang="ru-RU" sz="2400" dirty="0" smtClean="0">
                <a:latin typeface="Arial Narrow" pitchFamily="34" charset="0"/>
              </a:rPr>
              <a:t>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бесіда</a:t>
            </a:r>
            <a:r>
              <a:rPr lang="ru-RU" sz="2400" dirty="0" smtClean="0">
                <a:latin typeface="Arial Narrow" pitchFamily="34" charset="0"/>
              </a:rPr>
              <a:t>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err="1">
                <a:latin typeface="Arial Narrow" pitchFamily="34" charset="0"/>
              </a:rPr>
              <a:t>д</a:t>
            </a:r>
            <a:r>
              <a:rPr lang="ru-RU" sz="2400" dirty="0" err="1" smtClean="0">
                <a:latin typeface="Arial Narrow" pitchFamily="34" charset="0"/>
              </a:rPr>
              <a:t>искусія</a:t>
            </a:r>
            <a:r>
              <a:rPr lang="ru-RU" sz="2400" dirty="0" smtClean="0">
                <a:latin typeface="Arial Narrow" pitchFamily="34" charset="0"/>
              </a:rPr>
              <a:t>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err="1" smtClean="0">
                <a:latin typeface="Arial Narrow" pitchFamily="34" charset="0"/>
              </a:rPr>
              <a:t>презентація</a:t>
            </a:r>
            <a:r>
              <a:rPr lang="ru-RU" sz="2400" dirty="0" smtClean="0">
                <a:latin typeface="Arial Narrow" pitchFamily="34" charset="0"/>
              </a:rPr>
              <a:t>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err="1">
                <a:latin typeface="Arial Narrow" pitchFamily="34" charset="0"/>
              </a:rPr>
              <a:t>с</a:t>
            </a:r>
            <a:r>
              <a:rPr lang="ru-RU" sz="2400" dirty="0" err="1" smtClean="0">
                <a:latin typeface="Arial Narrow" pitchFamily="34" charset="0"/>
              </a:rPr>
              <a:t>ловникова</a:t>
            </a:r>
            <a:r>
              <a:rPr lang="ru-RU" sz="2400" dirty="0" smtClean="0">
                <a:latin typeface="Arial Narrow" pitchFamily="34" charset="0"/>
              </a:rPr>
              <a:t> робота;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err="1">
                <a:latin typeface="Arial Narrow" pitchFamily="34" charset="0"/>
              </a:rPr>
              <a:t>л</a:t>
            </a:r>
            <a:r>
              <a:rPr lang="ru-RU" sz="2400" dirty="0" err="1" smtClean="0">
                <a:latin typeface="Arial Narrow" pitchFamily="34" charset="0"/>
              </a:rPr>
              <a:t>інгвістичний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аналіз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текстів</a:t>
            </a:r>
            <a:r>
              <a:rPr lang="ru-RU" sz="2400" dirty="0" smtClean="0">
                <a:latin typeface="Arial Narrow" pitchFamily="34" charset="0"/>
              </a:rPr>
              <a:t>;</a:t>
            </a:r>
          </a:p>
          <a:p>
            <a:pPr marL="457200" indent="-457200" algn="just" fontAlgn="t">
              <a:buFontTx/>
              <a:buChar char="-"/>
            </a:pPr>
            <a:r>
              <a:rPr lang="ru-RU" sz="2400" dirty="0" err="1">
                <a:latin typeface="Arial Narrow" pitchFamily="34" charset="0"/>
              </a:rPr>
              <a:t>т</a:t>
            </a:r>
            <a:r>
              <a:rPr lang="ru-RU" sz="2400" dirty="0" err="1" smtClean="0">
                <a:latin typeface="Arial Narrow" pitchFamily="34" charset="0"/>
              </a:rPr>
              <a:t>ворчі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вправи</a:t>
            </a:r>
            <a:r>
              <a:rPr lang="ru-RU" sz="2400" dirty="0">
                <a:latin typeface="Arial Narrow" pitchFamily="34" charset="0"/>
              </a:rPr>
              <a:t> </a:t>
            </a:r>
            <a:r>
              <a:rPr lang="ru-RU" sz="2400" dirty="0" err="1" smtClean="0">
                <a:latin typeface="Arial Narrow" pitchFamily="34" charset="0"/>
              </a:rPr>
              <a:t>тощо</a:t>
            </a:r>
            <a:endParaRPr lang="ru-RU" sz="2400" dirty="0" smtClean="0">
              <a:latin typeface="Arial Narrow" pitchFamily="34" charset="0"/>
            </a:endParaRPr>
          </a:p>
          <a:p>
            <a:pPr algn="just" fontAlgn="t"/>
            <a:r>
              <a:rPr lang="uk-UA" sz="2400" dirty="0">
                <a:latin typeface="Arial Narrow" pitchFamily="34" charset="0"/>
              </a:rPr>
              <a:t> </a:t>
            </a:r>
          </a:p>
          <a:p>
            <a:endParaRPr lang="uk-UA" dirty="0"/>
          </a:p>
        </p:txBody>
      </p:sp>
      <p:pic>
        <p:nvPicPr>
          <p:cNvPr id="4" name="Picture 2" descr="C:\Program Files\Microsoft Office\MEDIA\CAGCAT10\j0217698.wmf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21088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6453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143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                                        Херсонський державний університет Факультет іноземної філології кафедра німецької та романської філології  </vt:lpstr>
      <vt:lpstr>Завдання курсу:</vt:lpstr>
      <vt:lpstr>Методологія курсу</vt:lpstr>
      <vt:lpstr>Методи навчання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НІМЕЦЬКОЇ МОВИ</dc:title>
  <dc:creator>Admin</dc:creator>
  <cp:lastModifiedBy>l1s02</cp:lastModifiedBy>
  <cp:revision>10</cp:revision>
  <dcterms:created xsi:type="dcterms:W3CDTF">2020-06-10T16:06:19Z</dcterms:created>
  <dcterms:modified xsi:type="dcterms:W3CDTF">2020-06-25T06:56:19Z</dcterms:modified>
</cp:coreProperties>
</file>